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65" r:id="rId3"/>
    <p:sldId id="474" r:id="rId4"/>
    <p:sldId id="487" r:id="rId5"/>
    <p:sldId id="318" r:id="rId6"/>
    <p:sldId id="320" r:id="rId7"/>
    <p:sldId id="505" r:id="rId8"/>
    <p:sldId id="472" r:id="rId9"/>
    <p:sldId id="471" r:id="rId10"/>
    <p:sldId id="488" r:id="rId11"/>
    <p:sldId id="515" r:id="rId12"/>
    <p:sldId id="524" r:id="rId13"/>
    <p:sldId id="516" r:id="rId14"/>
    <p:sldId id="517" r:id="rId15"/>
    <p:sldId id="525" r:id="rId16"/>
    <p:sldId id="522" r:id="rId17"/>
    <p:sldId id="526" r:id="rId18"/>
    <p:sldId id="527" r:id="rId19"/>
    <p:sldId id="528" r:id="rId20"/>
    <p:sldId id="520" r:id="rId21"/>
    <p:sldId id="521" r:id="rId22"/>
    <p:sldId id="523" r:id="rId23"/>
    <p:sldId id="529" r:id="rId24"/>
    <p:sldId id="479" r:id="rId25"/>
    <p:sldId id="500" r:id="rId26"/>
    <p:sldId id="499" r:id="rId27"/>
    <p:sldId id="489" r:id="rId28"/>
    <p:sldId id="511" r:id="rId29"/>
    <p:sldId id="508" r:id="rId30"/>
    <p:sldId id="497" r:id="rId31"/>
    <p:sldId id="503" r:id="rId32"/>
    <p:sldId id="512" r:id="rId33"/>
    <p:sldId id="5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27"/>
  </p:normalViewPr>
  <p:slideViewPr>
    <p:cSldViewPr snapToGrid="0" snapToObjects="1">
      <p:cViewPr>
        <p:scale>
          <a:sx n="82" d="100"/>
          <a:sy n="82" d="100"/>
        </p:scale>
        <p:origin x="4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10385-8B24-E140-9F0B-F5F1BB67FA21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F7680-430D-9F42-901A-4A3660061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7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F7680-430D-9F42-901A-4A3660061F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F7680-430D-9F42-901A-4A3660061F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F7680-430D-9F42-901A-4A3660061F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265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9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 – back to this framing around natural history and data histories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85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emphasize – much of the data behind all these trees and timelines is rooted in specimen and "physical sample"  collections</a:t>
            </a:r>
          </a:p>
          <a:p>
            <a:endParaRPr lang="en-US" dirty="0"/>
          </a:p>
          <a:p>
            <a:r>
              <a:rPr lang="en-US" dirty="0"/>
              <a:t>Here's the thing – the infrastructure used to manage, make, and store the data and scholarship of deep time is changing as well.</a:t>
            </a:r>
          </a:p>
          <a:p>
            <a:endParaRPr lang="en-US" dirty="0"/>
          </a:p>
          <a:p>
            <a:r>
              <a:rPr lang="en-US" dirty="0"/>
              <a:t>The infrastructure of deep time might be thought of the various specimens used to justify research; the scholarship that's produced – the memory institutions that manage those specimens and scholarship – and since about the 1970s, the computer systems that store digital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13CB89-2173-694D-8C3A-EAFD763170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61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Tension between a need to update – either because of forced </a:t>
            </a:r>
            <a:r>
              <a:rPr lang="en-US" dirty="0" err="1"/>
              <a:t>obselesence</a:t>
            </a:r>
            <a:r>
              <a:rPr lang="en-US" dirty="0"/>
              <a:t> or changing paradigms/user needs</a:t>
            </a:r>
          </a:p>
          <a:p>
            <a:endParaRPr lang="en-US" dirty="0"/>
          </a:p>
          <a:p>
            <a:r>
              <a:rPr lang="en-US" dirty="0"/>
              <a:t>And a strong desire to NOT.  Because migration is a pain.</a:t>
            </a:r>
          </a:p>
          <a:p>
            <a:endParaRPr lang="en-US" dirty="0"/>
          </a:p>
          <a:p>
            <a:r>
              <a:rPr lang="en-US" dirty="0"/>
              <a:t>CMs generally don't have time to do it – often don't have the training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64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Moves in response to forced </a:t>
            </a:r>
            <a:r>
              <a:rPr lang="en-US" dirty="0" err="1"/>
              <a:t>obselesence</a:t>
            </a:r>
            <a:r>
              <a:rPr lang="en-US" dirty="0"/>
              <a:t> in our hardware/software</a:t>
            </a:r>
          </a:p>
          <a:p>
            <a:r>
              <a:rPr lang="en-US" dirty="0"/>
              <a:t>In response to true innovation in our data sharing platforms (e.g. </a:t>
            </a:r>
            <a:r>
              <a:rPr lang="en-US" dirty="0" err="1"/>
              <a:t>idigbio</a:t>
            </a:r>
            <a:r>
              <a:rPr lang="en-US" dirty="0"/>
              <a:t>, </a:t>
            </a:r>
            <a:r>
              <a:rPr lang="en-US" dirty="0" err="1"/>
              <a:t>gbif</a:t>
            </a:r>
            <a:r>
              <a:rPr lang="en-US" dirty="0"/>
              <a:t>)</a:t>
            </a:r>
          </a:p>
          <a:p>
            <a:r>
              <a:rPr lang="en-US" dirty="0"/>
              <a:t>And in response to changing user needs and priorities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77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93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C13E1-9DC9-DC41-84FB-A11A4A2C3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15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F7680-430D-9F42-901A-4A3660061F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2014 I started conducting interviews with collections managers to try to refute of validate my anecdotal and personal evidence of weird patterns in NHM infrastructural change – I found that the infrastructure of deep time has indeed been shifting and evolving – but in some ways that I found surprising </a:t>
            </a:r>
          </a:p>
          <a:p>
            <a:r>
              <a:rPr lang="en-US" dirty="0"/>
              <a:t>- Largely – moves took years rather than months – and often required a lot of creativity and reliance on less-than-ideal data management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0FD21-C218-004F-87CF-9C88148412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0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0FD21-C218-004F-87CF-9C88148412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50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5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3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8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7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4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3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2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8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4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392F2F-98A6-F443-9B32-5CBF63BD8CDD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ADA9F9-59A1-0E46-847C-1324D50548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4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homer@umi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87/isre.7.1.11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2/pra2.2018.14505501055" TargetMode="External"/><Relationship Id="rId4" Type="http://schemas.openxmlformats.org/officeDocument/2006/relationships/hyperlink" Target="https://doi.org/10.5771/0943-7444-2017-7-54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EB1B-A88F-7B4D-8AA1-D5B249B66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Practical and meta- challenges in modeling database migrations: </a:t>
            </a:r>
            <a:br>
              <a:rPr lang="en-US" sz="4000" dirty="0"/>
            </a:br>
            <a:r>
              <a:rPr lang="en-US" sz="2800" dirty="0"/>
              <a:t>case study of the University of Michigan </a:t>
            </a:r>
            <a:br>
              <a:rPr lang="en-US" sz="2800" dirty="0"/>
            </a:br>
            <a:r>
              <a:rPr lang="en-US" sz="2800" dirty="0" err="1"/>
              <a:t>MatThaei</a:t>
            </a:r>
            <a:r>
              <a:rPr lang="en-US" sz="2800" dirty="0"/>
              <a:t> Botanical Gardens and Nichols Arboretum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0C9AF-AEC5-2C4D-A348-ECB29C3F9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Andrea K. Thomer*, </a:t>
            </a:r>
            <a:r>
              <a:rPr lang="en-US" dirty="0" err="1"/>
              <a:t>Samual</a:t>
            </a:r>
            <a:r>
              <a:rPr lang="en-US" dirty="0"/>
              <a:t> </a:t>
            </a:r>
            <a:r>
              <a:rPr lang="en-US" dirty="0" err="1"/>
              <a:t>Sciolla</a:t>
            </a:r>
            <a:r>
              <a:rPr lang="en-US" dirty="0"/>
              <a:t>, Alexandria Rayburn, Maryse </a:t>
            </a:r>
            <a:r>
              <a:rPr lang="en-US" dirty="0" err="1"/>
              <a:t>Lundering-Timpano</a:t>
            </a:r>
            <a:endParaRPr lang="en-US" dirty="0"/>
          </a:p>
          <a:p>
            <a:r>
              <a:rPr lang="en-US" dirty="0"/>
              <a:t>School of Information, University of Michigan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*athomer@umich.edu</a:t>
            </a:r>
            <a:r>
              <a:rPr lang="en-US" dirty="0"/>
              <a:t>, @</a:t>
            </a:r>
            <a:r>
              <a:rPr lang="en-US" dirty="0" err="1"/>
              <a:t>an_dre_a</a:t>
            </a:r>
            <a:r>
              <a:rPr lang="en-US" dirty="0"/>
              <a:t>_</a:t>
            </a:r>
          </a:p>
          <a:p>
            <a:endParaRPr lang="en-US" dirty="0"/>
          </a:p>
          <a:p>
            <a:r>
              <a:rPr lang="en-US" dirty="0"/>
              <a:t>June 6, 2019 </a:t>
            </a:r>
          </a:p>
          <a:p>
            <a:r>
              <a:rPr lang="en-US" dirty="0"/>
              <a:t>JCDL – SIG-CM Workshop – Champaign, IL</a:t>
            </a:r>
          </a:p>
        </p:txBody>
      </p:sp>
    </p:spTree>
    <p:extLst>
      <p:ext uri="{BB962C8B-B14F-4D97-AF65-F5344CB8AC3E}">
        <p14:creationId xmlns:p14="http://schemas.microsoft.com/office/powerpoint/2010/main" val="205004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98EC-09F4-994B-97AE-037A4E69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work: Mapping migrations in NHMs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D3517DD-E3BE-E14E-9CCC-2E16AA4C7866}"/>
              </a:ext>
            </a:extLst>
          </p:cNvPr>
          <p:cNvSpPr/>
          <p:nvPr/>
        </p:nvSpPr>
        <p:spPr>
          <a:xfrm>
            <a:off x="1062928" y="4592998"/>
            <a:ext cx="1016000" cy="1351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Paradox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55BBCD28-4E4E-0C4B-8858-707B3D10919F}"/>
              </a:ext>
            </a:extLst>
          </p:cNvPr>
          <p:cNvSpPr/>
          <p:nvPr/>
        </p:nvSpPr>
        <p:spPr>
          <a:xfrm>
            <a:off x="7833269" y="2061579"/>
            <a:ext cx="880533" cy="1171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Field note database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032D3FE6-0C8D-2841-8F56-BC2ED484A6F3}"/>
              </a:ext>
            </a:extLst>
          </p:cNvPr>
          <p:cNvSpPr/>
          <p:nvPr/>
        </p:nvSpPr>
        <p:spPr>
          <a:xfrm>
            <a:off x="8971702" y="2159796"/>
            <a:ext cx="1512108" cy="1041264"/>
          </a:xfrm>
          <a:prstGeom prst="foldedCorner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Radiocarbon data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A6E50F99-A086-1844-8365-F4C09D4BD513}"/>
              </a:ext>
            </a:extLst>
          </p:cNvPr>
          <p:cNvSpPr/>
          <p:nvPr/>
        </p:nvSpPr>
        <p:spPr>
          <a:xfrm>
            <a:off x="8368090" y="4732447"/>
            <a:ext cx="880533" cy="1171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KE EMu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099419A6-4456-1449-B9E4-CEB502F79DFD}"/>
              </a:ext>
            </a:extLst>
          </p:cNvPr>
          <p:cNvSpPr/>
          <p:nvPr/>
        </p:nvSpPr>
        <p:spPr>
          <a:xfrm>
            <a:off x="8501538" y="3360148"/>
            <a:ext cx="1512108" cy="1041264"/>
          </a:xfrm>
          <a:prstGeom prst="foldedCorner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Excel export of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Field note DB 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A04263D-DE4A-9540-8BD5-1F38EAE4E2AF}"/>
              </a:ext>
            </a:extLst>
          </p:cNvPr>
          <p:cNvSpPr/>
          <p:nvPr/>
        </p:nvSpPr>
        <p:spPr>
          <a:xfrm>
            <a:off x="10159094" y="4755828"/>
            <a:ext cx="880533" cy="11711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Future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KE EMu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6130195A-1FFB-8947-9203-FA2971E2F631}"/>
              </a:ext>
            </a:extLst>
          </p:cNvPr>
          <p:cNvSpPr/>
          <p:nvPr/>
        </p:nvSpPr>
        <p:spPr>
          <a:xfrm>
            <a:off x="2772926" y="4838143"/>
            <a:ext cx="1512108" cy="1041264"/>
          </a:xfrm>
          <a:prstGeom prst="foldedCorner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Excel export of Paradox</a:t>
            </a: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B9A5F801-3E07-AD45-900D-8A8D6B4DB279}"/>
              </a:ext>
            </a:extLst>
          </p:cNvPr>
          <p:cNvSpPr/>
          <p:nvPr/>
        </p:nvSpPr>
        <p:spPr>
          <a:xfrm>
            <a:off x="9988146" y="3585553"/>
            <a:ext cx="1512108" cy="1041264"/>
          </a:xfrm>
          <a:prstGeom prst="foldedCorner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Google Sheets data entry for microfossil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E24766-7EA5-5B4D-A6EC-64821E986EF3}"/>
              </a:ext>
            </a:extLst>
          </p:cNvPr>
          <p:cNvCxnSpPr/>
          <p:nvPr/>
        </p:nvCxnSpPr>
        <p:spPr>
          <a:xfrm>
            <a:off x="1152373" y="6553200"/>
            <a:ext cx="9976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051948-61A6-CA44-9BA8-9E346633F84E}"/>
              </a:ext>
            </a:extLst>
          </p:cNvPr>
          <p:cNvSpPr txBox="1"/>
          <p:nvPr/>
        </p:nvSpPr>
        <p:spPr>
          <a:xfrm>
            <a:off x="1225320" y="618386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~1970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2ED565-599A-A946-8E38-72C57E7117D5}"/>
              </a:ext>
            </a:extLst>
          </p:cNvPr>
          <p:cNvSpPr txBox="1"/>
          <p:nvPr/>
        </p:nvSpPr>
        <p:spPr>
          <a:xfrm>
            <a:off x="4919376" y="617268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~1990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6120A-BA5F-CF45-B5E5-7DE73B345992}"/>
              </a:ext>
            </a:extLst>
          </p:cNvPr>
          <p:cNvSpPr txBox="1"/>
          <p:nvPr/>
        </p:nvSpPr>
        <p:spPr>
          <a:xfrm>
            <a:off x="6766404" y="61742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2000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D304CE68-1775-0F46-AEA4-D73F7FDCD18F}"/>
              </a:ext>
            </a:extLst>
          </p:cNvPr>
          <p:cNvSpPr/>
          <p:nvPr/>
        </p:nvSpPr>
        <p:spPr>
          <a:xfrm>
            <a:off x="2699226" y="2576916"/>
            <a:ext cx="1659507" cy="118740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WordPerfect field note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08167-9AA9-AE47-A289-358A0836C1CC}"/>
              </a:ext>
            </a:extLst>
          </p:cNvPr>
          <p:cNvSpPr txBox="1"/>
          <p:nvPr/>
        </p:nvSpPr>
        <p:spPr>
          <a:xfrm>
            <a:off x="3072348" y="618386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~1980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06698B-96D0-1645-A6CD-B9374AB9D496}"/>
              </a:ext>
            </a:extLst>
          </p:cNvPr>
          <p:cNvSpPr txBox="1"/>
          <p:nvPr/>
        </p:nvSpPr>
        <p:spPr>
          <a:xfrm>
            <a:off x="8462750" y="61726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D952D-6A65-6B44-983E-93A8861756B2}"/>
              </a:ext>
            </a:extLst>
          </p:cNvPr>
          <p:cNvSpPr txBox="1"/>
          <p:nvPr/>
        </p:nvSpPr>
        <p:spPr>
          <a:xfrm>
            <a:off x="10159094" y="611160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2020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D71CE0-0D5E-C247-B0E1-C14E88B215B0}"/>
              </a:ext>
            </a:extLst>
          </p:cNvPr>
          <p:cNvCxnSpPr>
            <a:cxnSpLocks/>
            <a:stCxn id="4" idx="4"/>
            <a:endCxn id="11" idx="1"/>
          </p:cNvCxnSpPr>
          <p:nvPr/>
        </p:nvCxnSpPr>
        <p:spPr>
          <a:xfrm>
            <a:off x="2078928" y="5268638"/>
            <a:ext cx="693998" cy="90137"/>
          </a:xfrm>
          <a:prstGeom prst="curvedConnector3">
            <a:avLst>
              <a:gd name="adj1" fmla="val 28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FE447-F735-A642-BFB1-3377DB965838}"/>
              </a:ext>
            </a:extLst>
          </p:cNvPr>
          <p:cNvCxnSpPr>
            <a:stCxn id="11" idx="3"/>
            <a:endCxn id="7" idx="2"/>
          </p:cNvCxnSpPr>
          <p:nvPr/>
        </p:nvCxnSpPr>
        <p:spPr>
          <a:xfrm flipV="1">
            <a:off x="4285034" y="5318002"/>
            <a:ext cx="4083056" cy="40773"/>
          </a:xfrm>
          <a:prstGeom prst="curvedConnector3">
            <a:avLst>
              <a:gd name="adj1" fmla="val 23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AE5C85-BF8F-A44F-8961-C7A6316CE260}"/>
              </a:ext>
            </a:extLst>
          </p:cNvPr>
          <p:cNvCxnSpPr>
            <a:stCxn id="7" idx="4"/>
            <a:endCxn id="10" idx="2"/>
          </p:cNvCxnSpPr>
          <p:nvPr/>
        </p:nvCxnSpPr>
        <p:spPr>
          <a:xfrm>
            <a:off x="9248623" y="5318002"/>
            <a:ext cx="910471" cy="2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33D51-8E6C-DB4B-B3A0-EE51173A640D}"/>
              </a:ext>
            </a:extLst>
          </p:cNvPr>
          <p:cNvCxnSpPr>
            <a:stCxn id="21" idx="3"/>
            <a:endCxn id="5" idx="2"/>
          </p:cNvCxnSpPr>
          <p:nvPr/>
        </p:nvCxnSpPr>
        <p:spPr>
          <a:xfrm flipV="1">
            <a:off x="4358733" y="2647134"/>
            <a:ext cx="3474536" cy="523485"/>
          </a:xfrm>
          <a:prstGeom prst="curvedConnector3">
            <a:avLst>
              <a:gd name="adj1" fmla="val 10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C5355-C498-E24F-ABFF-DA68B94D0555}"/>
              </a:ext>
            </a:extLst>
          </p:cNvPr>
          <p:cNvCxnSpPr>
            <a:stCxn id="5" idx="3"/>
          </p:cNvCxnSpPr>
          <p:nvPr/>
        </p:nvCxnSpPr>
        <p:spPr>
          <a:xfrm rot="16200000" flipH="1">
            <a:off x="8112443" y="3393780"/>
            <a:ext cx="541219" cy="219033"/>
          </a:xfrm>
          <a:prstGeom prst="curvedConnector3">
            <a:avLst>
              <a:gd name="adj1" fmla="val 969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849114-0876-AE45-9896-30C40B0D0C93}"/>
              </a:ext>
            </a:extLst>
          </p:cNvPr>
          <p:cNvCxnSpPr>
            <a:stCxn id="8" idx="2"/>
            <a:endCxn id="10" idx="2"/>
          </p:cNvCxnSpPr>
          <p:nvPr/>
        </p:nvCxnSpPr>
        <p:spPr>
          <a:xfrm rot="16200000" flipH="1">
            <a:off x="9238358" y="4420646"/>
            <a:ext cx="939971" cy="9015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4AE47-A398-8A4E-AC12-BBDAAD45E2AC}"/>
              </a:ext>
            </a:extLst>
          </p:cNvPr>
          <p:cNvSpPr txBox="1"/>
          <p:nvPr/>
        </p:nvSpPr>
        <p:spPr>
          <a:xfrm>
            <a:off x="1001648" y="1939822"/>
            <a:ext cx="78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Case: La Brea Tar Pits</a:t>
            </a:r>
          </a:p>
        </p:txBody>
      </p:sp>
    </p:spTree>
    <p:extLst>
      <p:ext uri="{BB962C8B-B14F-4D97-AF65-F5344CB8AC3E}">
        <p14:creationId xmlns:p14="http://schemas.microsoft.com/office/powerpoint/2010/main" val="402051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911C-CDBB-CD42-807C-0D592E68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work: The Matthaei Botanical Gardens and Nichols Arboretum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9DCC-833A-0E4F-A4A7-501D6A17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633847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more in-depth case study of a long-lived data collection</a:t>
            </a:r>
          </a:p>
          <a:p>
            <a:r>
              <a:rPr lang="en-US" dirty="0"/>
              <a:t>1910: Early records stored in a card catalog</a:t>
            </a:r>
          </a:p>
          <a:p>
            <a:r>
              <a:rPr lang="en-US" dirty="0"/>
              <a:t>1980s card catalogs were first transcribed into TAXIR, </a:t>
            </a:r>
          </a:p>
          <a:p>
            <a:r>
              <a:rPr lang="en-US" dirty="0"/>
              <a:t>1990s: migrated to BG-Base (a platform specifically designed for botanical gardens) </a:t>
            </a:r>
          </a:p>
          <a:p>
            <a:r>
              <a:rPr lang="en-US" dirty="0"/>
              <a:t>2003: Microsoft Access in 2003; </a:t>
            </a:r>
          </a:p>
          <a:p>
            <a:r>
              <a:rPr lang="en-US" dirty="0"/>
              <a:t>2012: most recent version in of access. </a:t>
            </a:r>
          </a:p>
          <a:p>
            <a:r>
              <a:rPr lang="en-US" dirty="0"/>
              <a:t>2018: ArcGIS “</a:t>
            </a:r>
            <a:r>
              <a:rPr lang="en-US" dirty="0" err="1"/>
              <a:t>GeoDatabase</a:t>
            </a:r>
            <a:r>
              <a:rPr lang="en-US" dirty="0"/>
              <a:t>”</a:t>
            </a:r>
          </a:p>
        </p:txBody>
      </p:sp>
      <p:pic>
        <p:nvPicPr>
          <p:cNvPr id="1026" name="Picture 2" descr="https://peony.mbgna.umich.edu/sites/default/files/files/20190604_061349_0.jpg">
            <a:extLst>
              <a:ext uri="{FF2B5EF4-FFF2-40B4-BE49-F238E27FC236}">
                <a16:creationId xmlns:a16="http://schemas.microsoft.com/office/drawing/2014/main" id="{A4CDF27A-2ABF-8F41-A995-B826BCDC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71" y="4367292"/>
            <a:ext cx="3485479" cy="19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3C38C-51EB-924B-9953-132B62A6FFDB}"/>
              </a:ext>
            </a:extLst>
          </p:cNvPr>
          <p:cNvSpPr txBox="1"/>
          <p:nvPr/>
        </p:nvSpPr>
        <p:spPr>
          <a:xfrm>
            <a:off x="7061958" y="6244247"/>
            <a:ext cx="469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Peony garden at Nichols Arboretum, as of June 4</a:t>
            </a:r>
          </a:p>
        </p:txBody>
      </p:sp>
      <p:pic>
        <p:nvPicPr>
          <p:cNvPr id="1028" name="Picture 4" descr="Centennial shrub collection">
            <a:extLst>
              <a:ext uri="{FF2B5EF4-FFF2-40B4-BE49-F238E27FC236}">
                <a16:creationId xmlns:a16="http://schemas.microsoft.com/office/drawing/2014/main" id="{77619B1C-B2B2-3C4A-9AFD-88BD88A4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1" y="1975270"/>
            <a:ext cx="2979777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E2EF-573C-CB40-8B6D-8B26778278E8}"/>
              </a:ext>
            </a:extLst>
          </p:cNvPr>
          <p:cNvSpPr txBox="1"/>
          <p:nvPr/>
        </p:nvSpPr>
        <p:spPr>
          <a:xfrm>
            <a:off x="7972776" y="3940121"/>
            <a:ext cx="292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"Historically important shrubs"</a:t>
            </a:r>
          </a:p>
        </p:txBody>
      </p:sp>
    </p:spTree>
    <p:extLst>
      <p:ext uri="{BB962C8B-B14F-4D97-AF65-F5344CB8AC3E}">
        <p14:creationId xmlns:p14="http://schemas.microsoft.com/office/powerpoint/2010/main" val="392878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bgna.umich.edu/wp-content/uploads/data-resources/arbdata/All%20Risky%20Trees.jpg">
            <a:extLst>
              <a:ext uri="{FF2B5EF4-FFF2-40B4-BE49-F238E27FC236}">
                <a16:creationId xmlns:a16="http://schemas.microsoft.com/office/drawing/2014/main" id="{880AD640-459C-FE4D-B709-EC61C503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0"/>
            <a:ext cx="887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B8C6F-33C9-1D46-AFD7-E84D5564B824}"/>
              </a:ext>
            </a:extLst>
          </p:cNvPr>
          <p:cNvSpPr/>
          <p:nvPr/>
        </p:nvSpPr>
        <p:spPr>
          <a:xfrm>
            <a:off x="3048000" y="3105835"/>
            <a:ext cx="60960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sz="2400" i="1" dirty="0" err="1">
                <a:solidFill>
                  <a:srgbClr val="000000"/>
                </a:solidFill>
              </a:rPr>
              <a:t>Misc</a:t>
            </a:r>
            <a:r>
              <a:rPr lang="en-US" sz="2400" i="1" dirty="0">
                <a:solidFill>
                  <a:srgbClr val="000000"/>
                </a:solidFill>
              </a:rPr>
              <a:t> data files, surveys, maps treated “as jewels of individual dragons, in terms of, ‘This is my information, not yours.’”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5520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82AA-14E5-1B40-9E07-E9EBCFD2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for the MBGNA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9EB6-E1C3-8A49-88FE-A340AED45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Reconstructing legacy data structures &amp; definitions</a:t>
            </a:r>
          </a:p>
          <a:p>
            <a:pPr lvl="1"/>
            <a:r>
              <a:rPr lang="en-US" dirty="0"/>
              <a:t>Prior databases poorly documented</a:t>
            </a:r>
          </a:p>
          <a:p>
            <a:pPr lvl="1"/>
            <a:r>
              <a:rPr lang="en-US" dirty="0"/>
              <a:t>Terms confusingly applied </a:t>
            </a:r>
          </a:p>
          <a:p>
            <a:pPr lvl="1"/>
            <a:r>
              <a:rPr lang="en-US" dirty="0"/>
              <a:t>Database not totally normalized</a:t>
            </a:r>
          </a:p>
          <a:p>
            <a:pPr lvl="1"/>
            <a:r>
              <a:rPr lang="en-US" dirty="0"/>
              <a:t>Many "jewels of individual dragons" still at large</a:t>
            </a:r>
          </a:p>
          <a:p>
            <a:pPr lvl="1"/>
            <a:endParaRPr lang="en-US" dirty="0"/>
          </a:p>
          <a:p>
            <a:r>
              <a:rPr lang="en-US" dirty="0"/>
              <a:t>Mapping fields from Microsoft Access to ArcGIS</a:t>
            </a:r>
          </a:p>
          <a:p>
            <a:pPr lvl="1"/>
            <a:r>
              <a:rPr lang="en-US" dirty="0"/>
              <a:t>Different technologies and different ways of thinking about classes, instances, vocabularies</a:t>
            </a:r>
          </a:p>
          <a:p>
            <a:pPr lvl="1"/>
            <a:r>
              <a:rPr lang="en-US" dirty="0"/>
              <a:t>"pick lists" vs. "domains"</a:t>
            </a:r>
          </a:p>
          <a:p>
            <a:pPr lvl="1"/>
            <a:r>
              <a:rPr lang="en-US" dirty="0"/>
              <a:t>Tools exist – but conceptual mapping work still needed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8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8B25-3811-DE40-B4FF-CECD995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Meta-issues for us as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8FCE-CD83-164A-8C89-31D3AC063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track change over time?  How to transform our data into something we can analyze?</a:t>
            </a:r>
          </a:p>
          <a:p>
            <a:pPr lvl="1"/>
            <a:r>
              <a:rPr lang="en-US" dirty="0"/>
              <a:t>Flowcharts/process models – derived from interviews</a:t>
            </a:r>
          </a:p>
          <a:p>
            <a:pPr lvl="1"/>
            <a:r>
              <a:rPr lang="en-US" dirty="0"/>
              <a:t>Graph viz – derived from examination of data structures</a:t>
            </a:r>
          </a:p>
          <a:p>
            <a:pPr lvl="1"/>
            <a:r>
              <a:rPr lang="en-US" dirty="0"/>
              <a:t>EER diagrams – derived from examination of data structures</a:t>
            </a:r>
          </a:p>
          <a:p>
            <a:pPr lvl="1"/>
            <a:r>
              <a:rPr lang="en-US" dirty="0"/>
              <a:t>Sankey diagrams – derived from interviews + data structures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6DF3A-4108-BE45-9D66-9DC730FC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7569-8CBC-E440-90C8-71CEE508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GraphViz</a:t>
            </a:r>
            <a:endParaRPr lang="en-US" dirty="0"/>
          </a:p>
        </p:txBody>
      </p:sp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AF06EF7D-7D3C-2C4D-BED7-61C900D8E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4067" y="189680"/>
            <a:ext cx="2520082" cy="6478640"/>
          </a:xfrm>
        </p:spPr>
      </p:pic>
      <p:pic>
        <p:nvPicPr>
          <p:cNvPr id="6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6E9159DE-4BFF-FE44-93B2-74BD3BA9A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6" b="50000"/>
          <a:stretch/>
        </p:blipFill>
        <p:spPr>
          <a:xfrm>
            <a:off x="634101" y="166058"/>
            <a:ext cx="7788133" cy="65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5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CFBC1-7259-714F-ACA9-D701ABB11843}"/>
              </a:ext>
            </a:extLst>
          </p:cNvPr>
          <p:cNvPicPr/>
          <p:nvPr/>
        </p:nvPicPr>
        <p:blipFill rotWithShape="1">
          <a:blip r:embed="rId2"/>
          <a:srcRect l="4313" r="6891" b="1"/>
          <a:stretch/>
        </p:blipFill>
        <p:spPr>
          <a:xfrm>
            <a:off x="1061634" y="476956"/>
            <a:ext cx="10068732" cy="5456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729A9-DA6C-0144-B5AC-52E8417B01B5}"/>
              </a:ext>
            </a:extLst>
          </p:cNvPr>
          <p:cNvSpPr txBox="1"/>
          <p:nvPr/>
        </p:nvSpPr>
        <p:spPr>
          <a:xfrm>
            <a:off x="8229600" y="6230319"/>
            <a:ext cx="251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Thomer et al., 2017</a:t>
            </a:r>
          </a:p>
        </p:txBody>
      </p:sp>
    </p:spTree>
    <p:extLst>
      <p:ext uri="{BB962C8B-B14F-4D97-AF65-F5344CB8AC3E}">
        <p14:creationId xmlns:p14="http://schemas.microsoft.com/office/powerpoint/2010/main" val="2840435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w_r-HNWwnNPv_xGxbSS3XlxXdwcBObScV1Qf6-R9ErEDXT5b2ZMkn-yaFGj1x5cfjiz513kTbhWwvdD90grPSlx7onEfs45tLCnt5WqqQx1fwiCpoJGdZ-i9BaVxrufuf3hNWK3">
            <a:extLst>
              <a:ext uri="{FF2B5EF4-FFF2-40B4-BE49-F238E27FC236}">
                <a16:creationId xmlns:a16="http://schemas.microsoft.com/office/drawing/2014/main" id="{FCC39361-7839-B947-8D2E-99E1BF9B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5250"/>
            <a:ext cx="94488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9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7F_fPeQuHKuPYLyAiQLnJOYhaY7duPJsSxJJ1-PRLvL79zz_UmJZnvdVzkZEfG9UwToKtiWkQnSSlHwQDu-h7KPP1AYkiSFN_uIO1baZe1yfASK3wP2Vv2_KIIuaq9sR-7Bwd4zW">
            <a:extLst>
              <a:ext uri="{FF2B5EF4-FFF2-40B4-BE49-F238E27FC236}">
                <a16:creationId xmlns:a16="http://schemas.microsoft.com/office/drawing/2014/main" id="{7A1B9F81-5A16-C24D-AA63-609B27F9F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58750"/>
            <a:ext cx="100457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0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over time: Not just in the natural world</a:t>
            </a:r>
          </a:p>
        </p:txBody>
      </p:sp>
      <p:pic>
        <p:nvPicPr>
          <p:cNvPr id="8" name="Picture 7" descr="Berlin_Naturkundemuseum_Koralle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7" y="2194505"/>
            <a:ext cx="3582442" cy="3569123"/>
          </a:xfrm>
          <a:prstGeom prst="rect">
            <a:avLst/>
          </a:prstGeom>
        </p:spPr>
      </p:pic>
      <p:pic>
        <p:nvPicPr>
          <p:cNvPr id="9" name="Picture 8" descr="d0d73816e97533e00da346c0d01b027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013" y="2379413"/>
            <a:ext cx="2639788" cy="31993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4E4C73-8EC6-C14A-94F4-BADFB75E97D2}"/>
              </a:ext>
            </a:extLst>
          </p:cNvPr>
          <p:cNvGrpSpPr/>
          <p:nvPr/>
        </p:nvGrpSpPr>
        <p:grpSpPr>
          <a:xfrm>
            <a:off x="9540249" y="2207744"/>
            <a:ext cx="2407901" cy="2488185"/>
            <a:chOff x="9540249" y="2200718"/>
            <a:chExt cx="2407901" cy="24881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0249" y="2200718"/>
              <a:ext cx="2407901" cy="1432835"/>
            </a:xfrm>
            <a:prstGeom prst="rect">
              <a:avLst/>
            </a:prstGeom>
          </p:spPr>
        </p:pic>
        <p:pic>
          <p:nvPicPr>
            <p:cNvPr id="11" name="Picture 10" descr="GBIF-2015-full-stacked-displa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93738" y="3713669"/>
              <a:ext cx="2023305" cy="975234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AFB8184-E109-3545-A9E6-0D8D6D2CC9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895" y="2357560"/>
            <a:ext cx="2432259" cy="3243012"/>
          </a:xfrm>
          <a:prstGeom prst="rect">
            <a:avLst/>
          </a:prstGeom>
        </p:spPr>
      </p:pic>
      <p:pic>
        <p:nvPicPr>
          <p:cNvPr id="4100" name="Picture 4" descr="Image result for vertnet">
            <a:extLst>
              <a:ext uri="{FF2B5EF4-FFF2-40B4-BE49-F238E27FC236}">
                <a16:creationId xmlns:a16="http://schemas.microsoft.com/office/drawing/2014/main" id="{FCFBABE4-CBB6-B44F-A08B-D2F58F5E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92" y="4744593"/>
            <a:ext cx="2307486" cy="94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0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FAF7-8E92-5045-B5A9-51B48BD1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454882" cy="1499616"/>
          </a:xfrm>
        </p:spPr>
        <p:txBody>
          <a:bodyPr/>
          <a:lstStyle/>
          <a:p>
            <a:r>
              <a:rPr lang="en-US" dirty="0"/>
              <a:t>Sankey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3AF8-CDEC-4C4D-A00D-7A2352F8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454882" cy="40233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https://lh4.googleusercontent.com/A96rZZykbEf1e0OAbrPIwbnw-qXeVNYWrCKl7TWZSOHNm5k0Pk9UGLRMgDjMY1BK5PPPZMB6AsWMo8MnYcd_7rVsN2IHdm41lKf-P1N8IkvZB-5qAfkfrjIoJo7RcM36Jk8y6rLF">
            <a:extLst>
              <a:ext uri="{FF2B5EF4-FFF2-40B4-BE49-F238E27FC236}">
                <a16:creationId xmlns:a16="http://schemas.microsoft.com/office/drawing/2014/main" id="{3F927D74-DD10-3A4A-A992-A27D54505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/>
          <a:stretch/>
        </p:blipFill>
        <p:spPr bwMode="auto">
          <a:xfrm>
            <a:off x="4276636" y="49974"/>
            <a:ext cx="7804520" cy="675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32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664A-BEA3-214F-BA19-6C8BDBC3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Strengths,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532E-7CD1-924A-8666-C17D93045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Flowchart/Process model: relatively easy to interpret, but lacks field-level granularity</a:t>
            </a:r>
          </a:p>
          <a:p>
            <a:r>
              <a:rPr lang="en-US" dirty="0" err="1"/>
              <a:t>GraphViz</a:t>
            </a:r>
            <a:r>
              <a:rPr lang="en-US" dirty="0"/>
              <a:t>: decent field-level granularity, and definitely shows migrations – but unwieldy to visualize</a:t>
            </a:r>
          </a:p>
          <a:p>
            <a:r>
              <a:rPr lang="en-US" dirty="0"/>
              <a:t>EER: Makes use of existing best practice in field! But requires some expertise to build. Also doesn't show migration particularly well, though supports comparison</a:t>
            </a:r>
          </a:p>
          <a:p>
            <a:r>
              <a:rPr lang="en-US" dirty="0"/>
              <a:t>Sankey: similar to flowchart, but could be automatable?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4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CAF8-1292-8F45-ACCF-2A353CEB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work, 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E745-D772-DC41-8F1E-DDF6DF1DD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Refining and workshopping methods of documenting changes</a:t>
            </a:r>
          </a:p>
          <a:p>
            <a:r>
              <a:rPr lang="en-US" dirty="0"/>
              <a:t>What's important to capture? </a:t>
            </a:r>
          </a:p>
          <a:p>
            <a:r>
              <a:rPr lang="en-US" dirty="0"/>
              <a:t>Developing best practices for practitioners and researchers alike </a:t>
            </a:r>
          </a:p>
          <a:p>
            <a:pPr lvl="1" fontAlgn="base"/>
            <a:r>
              <a:rPr lang="en-US" dirty="0"/>
              <a:t>Oldest NHM databases are ~50 years old</a:t>
            </a:r>
          </a:p>
          <a:p>
            <a:pPr lvl="1" fontAlgn="base"/>
            <a:r>
              <a:rPr lang="en-US" dirty="0"/>
              <a:t>Databases and past migrations for another 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9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CAB8-CD81-3F43-97C3-D5781AA6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6192-DF86-644D-8F98-6E5040A8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Eternal thanks to the NHM collections staff that have shared their time, stories, and insight for this project.</a:t>
            </a:r>
          </a:p>
          <a:p>
            <a:r>
              <a:rPr lang="en-US" dirty="0"/>
              <a:t>Thanks to my collaborators (particularly Mike </a:t>
            </a:r>
            <a:r>
              <a:rPr lang="en-US" dirty="0" err="1"/>
              <a:t>Twidale</a:t>
            </a:r>
            <a:r>
              <a:rPr lang="en-US" dirty="0"/>
              <a:t>, Kate </a:t>
            </a:r>
            <a:r>
              <a:rPr lang="en-US" dirty="0" err="1"/>
              <a:t>Topham</a:t>
            </a:r>
            <a:r>
              <a:rPr lang="en-US" dirty="0"/>
              <a:t>, Alli Rayburn, Sam </a:t>
            </a:r>
            <a:r>
              <a:rPr lang="en-US" dirty="0" err="1"/>
              <a:t>Sciolla</a:t>
            </a:r>
            <a:r>
              <a:rPr lang="en-US" dirty="0"/>
              <a:t>, Maryse </a:t>
            </a:r>
            <a:r>
              <a:rPr lang="en-US" dirty="0" err="1"/>
              <a:t>Lundering-Timpano</a:t>
            </a:r>
            <a:r>
              <a:rPr lang="en-US" dirty="0"/>
              <a:t>, Daria </a:t>
            </a:r>
            <a:r>
              <a:rPr lang="en-US" dirty="0" err="1"/>
              <a:t>Orlowska</a:t>
            </a:r>
            <a:r>
              <a:rPr lang="en-US" dirty="0"/>
              <a:t>, Clare Michaud, and </a:t>
            </a:r>
            <a:r>
              <a:rPr lang="en-US" dirty="0" err="1"/>
              <a:t>Nicco</a:t>
            </a:r>
            <a:r>
              <a:rPr lang="en-US" dirty="0"/>
              <a:t> </a:t>
            </a:r>
            <a:r>
              <a:rPr lang="en-US" dirty="0" err="1"/>
              <a:t>Pandolfi</a:t>
            </a:r>
            <a:r>
              <a:rPr lang="en-US" dirty="0"/>
              <a:t>) involved in this work.</a:t>
            </a:r>
          </a:p>
          <a:p>
            <a:r>
              <a:rPr lang="en-US" dirty="0"/>
              <a:t>This project was funded in part by IMLS grant #RE-07-18-0118-18</a:t>
            </a:r>
          </a:p>
          <a:p>
            <a:endParaRPr lang="en-US" dirty="0"/>
          </a:p>
          <a:p>
            <a:r>
              <a:rPr lang="en-US" b="1" i="1" dirty="0"/>
              <a:t>References:</a:t>
            </a:r>
            <a:endParaRPr lang="en-US" sz="2000" dirty="0"/>
          </a:p>
          <a:p>
            <a:r>
              <a:rPr lang="en-US" sz="2000" dirty="0"/>
              <a:t>Star, S. L., &amp; </a:t>
            </a:r>
            <a:r>
              <a:rPr lang="en-US" sz="2000" dirty="0" err="1"/>
              <a:t>Ruhleder</a:t>
            </a:r>
            <a:r>
              <a:rPr lang="en-US" sz="2000" dirty="0"/>
              <a:t>, K. (1996). Steps Toward an Ecology of Infrastructure: Design and Access for Large Information Spaces. </a:t>
            </a:r>
            <a:r>
              <a:rPr lang="en-US" sz="2000" i="1" dirty="0"/>
              <a:t>Information Systems Research</a:t>
            </a:r>
            <a:r>
              <a:rPr lang="en-US" sz="2000" dirty="0"/>
              <a:t>, </a:t>
            </a:r>
            <a:r>
              <a:rPr lang="en-US" sz="2000" i="1" dirty="0"/>
              <a:t>7</a:t>
            </a:r>
            <a:r>
              <a:rPr lang="en-US" sz="2000" dirty="0"/>
              <a:t>(1), 111–134. </a:t>
            </a:r>
            <a:r>
              <a:rPr lang="en-US" sz="2000" dirty="0">
                <a:hlinkClick r:id="rId3"/>
              </a:rPr>
              <a:t>https://doi.org/10.1287/isre.7.1.111</a:t>
            </a:r>
            <a:endParaRPr lang="en-US" sz="2000" dirty="0"/>
          </a:p>
          <a:p>
            <a:r>
              <a:rPr lang="en-US" sz="2000" dirty="0"/>
              <a:t>Thomer, A., Cheng, Y.-Y., Schneider, J., </a:t>
            </a:r>
            <a:r>
              <a:rPr lang="en-US" sz="2000" dirty="0" err="1"/>
              <a:t>Twidale</a:t>
            </a:r>
            <a:r>
              <a:rPr lang="en-US" sz="2000" dirty="0"/>
              <a:t>, M., &amp; </a:t>
            </a:r>
            <a:r>
              <a:rPr lang="en-US" sz="2000" dirty="0" err="1"/>
              <a:t>Ludäscher</a:t>
            </a:r>
            <a:r>
              <a:rPr lang="en-US" sz="2000" dirty="0"/>
              <a:t>, B. (2017). Logic-Based Schema Alignment for Natural History Museum Databases. </a:t>
            </a:r>
            <a:r>
              <a:rPr lang="en-US" sz="2000" i="1" dirty="0"/>
              <a:t>Knowledge Organization</a:t>
            </a:r>
            <a:r>
              <a:rPr lang="en-US" sz="2000" dirty="0"/>
              <a:t>, </a:t>
            </a:r>
            <a:r>
              <a:rPr lang="en-US" sz="2000" i="1" dirty="0"/>
              <a:t>44</a:t>
            </a:r>
            <a:r>
              <a:rPr lang="en-US" sz="2000" dirty="0"/>
              <a:t>, 545–558. </a:t>
            </a:r>
            <a:r>
              <a:rPr lang="en-US" sz="2000" dirty="0">
                <a:hlinkClick r:id="rId4"/>
              </a:rPr>
              <a:t>https://doi.org/10.5771/0943-7444-2017-7-545</a:t>
            </a:r>
            <a:endParaRPr lang="en-US" sz="2000" dirty="0"/>
          </a:p>
          <a:p>
            <a:r>
              <a:rPr lang="en-US" sz="2000" dirty="0"/>
              <a:t>Thomer, A. K., Weber, N. M., &amp; </a:t>
            </a:r>
            <a:r>
              <a:rPr lang="en-US" sz="2000" dirty="0" err="1"/>
              <a:t>Twidale</a:t>
            </a:r>
            <a:r>
              <a:rPr lang="en-US" sz="2000" dirty="0"/>
              <a:t>, M. B. (2018). Supporting the long-term curation and migration of natural history museum collections databases. </a:t>
            </a:r>
            <a:r>
              <a:rPr lang="en-US" sz="2000" i="1" dirty="0"/>
              <a:t>Proceedings of the Association for Information Science and Technology</a:t>
            </a:r>
            <a:r>
              <a:rPr lang="en-US" sz="2000" dirty="0"/>
              <a:t>, </a:t>
            </a:r>
            <a:r>
              <a:rPr lang="en-US" sz="2000" i="1" dirty="0"/>
              <a:t>55</a:t>
            </a:r>
            <a:r>
              <a:rPr lang="en-US" sz="2000" dirty="0"/>
              <a:t>(1), 504–513. </a:t>
            </a:r>
            <a:r>
              <a:rPr lang="en-US" sz="2000" dirty="0">
                <a:hlinkClick r:id="rId5"/>
              </a:rPr>
              <a:t>https://doi.org/10.1002/pra2.2018.14505501055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0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7028-CC60-574C-94F0-E13D7FDD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Emergent trends In maintenance, migration and adaptation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7C450-24FE-1047-8DB6-899924A45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2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720C-AD5B-D540-883F-82EDD963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work never 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39C6-A656-DC48-944F-96C2FB03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you're not in the middle of one, you're likely planning for one.</a:t>
            </a:r>
          </a:p>
          <a:p>
            <a:pPr lvl="1"/>
            <a:r>
              <a:rPr lang="en-US" dirty="0"/>
              <a:t>And if it's not digital, it's physical</a:t>
            </a:r>
          </a:p>
          <a:p>
            <a:endParaRPr lang="en-US" dirty="0"/>
          </a:p>
          <a:p>
            <a:r>
              <a:rPr lang="en-US" dirty="0"/>
              <a:t>Even with move towards platforms like Arctos, Specify, </a:t>
            </a:r>
            <a:r>
              <a:rPr lang="en-US" dirty="0" err="1"/>
              <a:t>Axiell</a:t>
            </a:r>
            <a:r>
              <a:rPr lang="en-US" dirty="0"/>
              <a:t>, Collective Access, etc, there's a need for on-going </a:t>
            </a:r>
            <a:r>
              <a:rPr lang="en-US" b="1" dirty="0"/>
              <a:t>maintenance</a:t>
            </a:r>
          </a:p>
          <a:p>
            <a:pPr lvl="1"/>
            <a:r>
              <a:rPr lang="en-US" dirty="0"/>
              <a:t>Data cleaning, sharing, integration, aggregation</a:t>
            </a:r>
          </a:p>
          <a:p>
            <a:pPr lvl="1"/>
            <a:r>
              <a:rPr lang="en-US" dirty="0"/>
              <a:t>Updates and upgrades</a:t>
            </a:r>
          </a:p>
          <a:p>
            <a:pPr lvl="1"/>
            <a:endParaRPr lang="en-US" dirty="0"/>
          </a:p>
          <a:p>
            <a:r>
              <a:rPr lang="en-US" dirty="0"/>
              <a:t>Information professionals know this – administrators sometimes do not.</a:t>
            </a:r>
          </a:p>
        </p:txBody>
      </p:sp>
    </p:spTree>
    <p:extLst>
      <p:ext uri="{BB962C8B-B14F-4D97-AF65-F5344CB8AC3E}">
        <p14:creationId xmlns:p14="http://schemas.microsoft.com/office/powerpoint/2010/main" val="209508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CF5B-6957-9541-9875-4D4D34AF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Silo-</a:t>
            </a:r>
            <a:r>
              <a:rPr lang="en-US" dirty="0" err="1"/>
              <a:t>ization</a:t>
            </a:r>
            <a:r>
              <a:rPr lang="en-US" dirty="0"/>
              <a:t> and De-Silo-</a:t>
            </a:r>
            <a:r>
              <a:rPr lang="en-US" dirty="0" err="1"/>
              <a:t>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109B-E858-9043-9E9C-ADEAC96B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Cycles of intentionally creating a data silo (a separate data store) away from the "official" database – and then eventually bringing it back together</a:t>
            </a:r>
          </a:p>
          <a:p>
            <a:endParaRPr lang="en-US" dirty="0"/>
          </a:p>
          <a:p>
            <a:r>
              <a:rPr lang="en-US" dirty="0" err="1"/>
              <a:t>And/Or</a:t>
            </a:r>
            <a:endParaRPr lang="en-US" dirty="0"/>
          </a:p>
          <a:p>
            <a:endParaRPr lang="en-US" dirty="0"/>
          </a:p>
          <a:p>
            <a:r>
              <a:rPr lang="en-US" dirty="0"/>
              <a:t>Cycles in which departments/divisions/collections are merged and split by according to varying administrative whims</a:t>
            </a:r>
          </a:p>
        </p:txBody>
      </p:sp>
    </p:spTree>
    <p:extLst>
      <p:ext uri="{BB962C8B-B14F-4D97-AF65-F5344CB8AC3E}">
        <p14:creationId xmlns:p14="http://schemas.microsoft.com/office/powerpoint/2010/main" val="53674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3713-03AA-AB4E-BF58-B656B55F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Databases with “perverse capabilities"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0163-0774-4F41-AD0E-9C8BB35B3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pPr fontAlgn="base"/>
            <a:r>
              <a:rPr lang="en-US" sz="3200" dirty="0"/>
              <a:t>A database supports that short-term goals well enough that people keep using it, but is detrimental to long-term collection or data infrastructure health. Examples:</a:t>
            </a:r>
          </a:p>
          <a:p>
            <a:pPr lvl="1"/>
            <a:r>
              <a:rPr lang="en-US" sz="2400" b="1" dirty="0"/>
              <a:t>Co-opting fields: </a:t>
            </a:r>
            <a:r>
              <a:rPr lang="en-US" sz="2400" dirty="0"/>
              <a:t>using a data entry field for something other than what it was intended</a:t>
            </a:r>
          </a:p>
          <a:p>
            <a:pPr lvl="1"/>
            <a:r>
              <a:rPr lang="en-US" sz="2400" dirty="0"/>
              <a:t>Databases that </a:t>
            </a:r>
            <a:r>
              <a:rPr lang="en-US" sz="2400" b="1" dirty="0"/>
              <a:t>print but don't store</a:t>
            </a:r>
            <a:r>
              <a:rPr lang="en-US" sz="2400" dirty="0"/>
              <a:t> data for labels (eek!)</a:t>
            </a:r>
            <a:endParaRPr lang="en-US" sz="2000" dirty="0"/>
          </a:p>
          <a:p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A0C370-29A8-B74B-996A-B665A86838F1}"/>
              </a:ext>
            </a:extLst>
          </p:cNvPr>
          <p:cNvGraphicFramePr>
            <a:graphicFrameLocks noGrp="1"/>
          </p:cNvGraphicFramePr>
          <p:nvPr/>
        </p:nvGraphicFramePr>
        <p:xfrm>
          <a:off x="748892" y="3928971"/>
          <a:ext cx="460477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93">
                  <a:extLst>
                    <a:ext uri="{9D8B030D-6E8A-4147-A177-3AD203B41FA5}">
                      <a16:colId xmlns:a16="http://schemas.microsoft.com/office/drawing/2014/main" val="2202061278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3621481724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2632977845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787114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Catalog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17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AB7848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Smilodon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fatalis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63902"/>
                  </a:ext>
                </a:extLst>
              </a:tr>
            </a:tbl>
          </a:graphicData>
        </a:graphic>
      </p:graphicFrame>
      <p:sp>
        <p:nvSpPr>
          <p:cNvPr id="14" name="Cloud 13">
            <a:extLst>
              <a:ext uri="{FF2B5EF4-FFF2-40B4-BE49-F238E27FC236}">
                <a16:creationId xmlns:a16="http://schemas.microsoft.com/office/drawing/2014/main" id="{F6D0672D-288D-E447-BFA9-ABE6BAEC0E6B}"/>
              </a:ext>
            </a:extLst>
          </p:cNvPr>
          <p:cNvSpPr/>
          <p:nvPr/>
        </p:nvSpPr>
        <p:spPr>
          <a:xfrm>
            <a:off x="1510071" y="5566631"/>
            <a:ext cx="3082413" cy="9438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But where do I put locality data?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8CBF62-0D16-2A4D-AFE6-4FD6CFC5D1B8}"/>
              </a:ext>
            </a:extLst>
          </p:cNvPr>
          <p:cNvGraphicFramePr>
            <a:graphicFrameLocks noGrp="1"/>
          </p:cNvGraphicFramePr>
          <p:nvPr/>
        </p:nvGraphicFramePr>
        <p:xfrm>
          <a:off x="6771150" y="3926021"/>
          <a:ext cx="460477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93">
                  <a:extLst>
                    <a:ext uri="{9D8B030D-6E8A-4147-A177-3AD203B41FA5}">
                      <a16:colId xmlns:a16="http://schemas.microsoft.com/office/drawing/2014/main" val="2202061278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3621481724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2632977845"/>
                    </a:ext>
                  </a:extLst>
                </a:gridCol>
                <a:gridCol w="1151193">
                  <a:extLst>
                    <a:ext uri="{9D8B030D-6E8A-4147-A177-3AD203B41FA5}">
                      <a16:colId xmlns:a16="http://schemas.microsoft.com/office/drawing/2014/main" val="787114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Catalog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Collector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17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AB7848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Smilodon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fatalis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Pit 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Randcholabrean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63902"/>
                  </a:ext>
                </a:extLst>
              </a:tr>
            </a:tbl>
          </a:graphicData>
        </a:graphic>
      </p:graphicFrame>
      <p:sp>
        <p:nvSpPr>
          <p:cNvPr id="16" name="Cloud 15">
            <a:extLst>
              <a:ext uri="{FF2B5EF4-FFF2-40B4-BE49-F238E27FC236}">
                <a16:creationId xmlns:a16="http://schemas.microsoft.com/office/drawing/2014/main" id="{BB1759A7-794D-A240-BDFE-1EC921660C60}"/>
              </a:ext>
            </a:extLst>
          </p:cNvPr>
          <p:cNvSpPr/>
          <p:nvPr/>
        </p:nvSpPr>
        <p:spPr>
          <a:xfrm>
            <a:off x="7532329" y="5563681"/>
            <a:ext cx="3082413" cy="9438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That looks fine!</a:t>
            </a:r>
          </a:p>
        </p:txBody>
      </p:sp>
    </p:spTree>
    <p:extLst>
      <p:ext uri="{BB962C8B-B14F-4D97-AF65-F5344CB8AC3E}">
        <p14:creationId xmlns:p14="http://schemas.microsoft.com/office/powerpoint/2010/main" val="3811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BB53-C83D-6542-954C-A5A81B18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Rogue, auxiliary, and other-than-official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46AC-7910-8141-9ADA-B2CE7B7E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Creation of </a:t>
            </a:r>
            <a:r>
              <a:rPr lang="en-US" sz="2400" b="1" dirty="0"/>
              <a:t>rogue auxiliary databases </a:t>
            </a:r>
            <a:r>
              <a:rPr lang="en-US" sz="2400" dirty="0"/>
              <a:t>in addition to “main” database: things that support data work in a less-than-official way. Examples:</a:t>
            </a:r>
          </a:p>
          <a:p>
            <a:pPr lvl="1"/>
            <a:r>
              <a:rPr lang="en-US" sz="2000" dirty="0"/>
              <a:t>Spreadsheets of data that don't "fit" in the main system (radiocarbon dates, trait data, photo logs)</a:t>
            </a:r>
          </a:p>
          <a:p>
            <a:pPr lvl="1"/>
            <a:r>
              <a:rPr lang="en-US" sz="2000" dirty="0"/>
              <a:t>Google Sheets to support collaborative data entry and curation</a:t>
            </a:r>
          </a:p>
          <a:p>
            <a:pPr lvl="1"/>
            <a:r>
              <a:rPr lang="en-US" sz="2000" dirty="0"/>
              <a:t>Creative uses of R and other programming languages to bring legacy data systems together</a:t>
            </a:r>
          </a:p>
          <a:p>
            <a:r>
              <a:rPr lang="en-US" sz="2400" dirty="0"/>
              <a:t>Sometimes IT staff hate these – but they play an important function</a:t>
            </a:r>
          </a:p>
          <a:p>
            <a:r>
              <a:rPr lang="en-US" sz="2400" dirty="0"/>
              <a:t>Danger is in keeping them from developing "perverse capabilities"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199E-A039-D24E-BF05-44FE4F5F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4106-ED52-9F42-8273-B410CF1D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C8DE-0C28-5143-87CC-8369B51F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over time?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AFFD1-8160-DF4D-B381-06B94702CD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32" y="2084832"/>
            <a:ext cx="2947045" cy="2210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045F6-B609-9B41-B531-9072D07764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74" y="4702953"/>
            <a:ext cx="2971341" cy="1673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27603-0AF7-CC45-902C-4574D0FA61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277" y="1834034"/>
            <a:ext cx="3561070" cy="4748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81F8F-8152-A840-A161-CA64A7922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506" y="1930758"/>
            <a:ext cx="3901388" cy="4606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2F178B-7963-C44B-9853-FA647EEB698D}"/>
              </a:ext>
            </a:extLst>
          </p:cNvPr>
          <p:cNvSpPr txBox="1"/>
          <p:nvPr/>
        </p:nvSpPr>
        <p:spPr>
          <a:xfrm>
            <a:off x="5710593" y="6084111"/>
            <a:ext cx="108876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09F6D-85AC-CF49-8405-C74D689AD415}"/>
              </a:ext>
            </a:extLst>
          </p:cNvPr>
          <p:cNvSpPr txBox="1"/>
          <p:nvPr/>
        </p:nvSpPr>
        <p:spPr>
          <a:xfrm>
            <a:off x="9589820" y="5952273"/>
            <a:ext cx="108876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C762B-CE05-5B43-80FB-5E5E2C97A891}"/>
              </a:ext>
            </a:extLst>
          </p:cNvPr>
          <p:cNvSpPr txBox="1"/>
          <p:nvPr/>
        </p:nvSpPr>
        <p:spPr>
          <a:xfrm>
            <a:off x="1869064" y="6248602"/>
            <a:ext cx="108876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86379-4619-6B4F-B992-BDBEF699FAF0}"/>
              </a:ext>
            </a:extLst>
          </p:cNvPr>
          <p:cNvSpPr txBox="1"/>
          <p:nvPr/>
        </p:nvSpPr>
        <p:spPr>
          <a:xfrm>
            <a:off x="1876974" y="3884739"/>
            <a:ext cx="108876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182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CDCB-1BA7-2E4B-B569-9A7A0E49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/>
              <a:t>) Document your migrations!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9FE2-1581-EE46-8C81-87153BA70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Oldest NHM databases are ~50 years old</a:t>
            </a:r>
          </a:p>
          <a:p>
            <a:pPr fontAlgn="base"/>
            <a:r>
              <a:rPr lang="en-US" dirty="0"/>
              <a:t>Document your databases and past migrations for another 50</a:t>
            </a:r>
          </a:p>
          <a:p>
            <a:pPr lvl="1" fontAlgn="base"/>
            <a:r>
              <a:rPr lang="en-US" dirty="0"/>
              <a:t>Even if you're happily migrated to Arctos, Specify, etc!</a:t>
            </a:r>
          </a:p>
          <a:p>
            <a:pPr lvl="1" fontAlgn="base"/>
            <a:r>
              <a:rPr lang="en-US" dirty="0"/>
              <a:t>Also document your auxiliary databases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Options: </a:t>
            </a:r>
          </a:p>
          <a:p>
            <a:pPr lvl="1" fontAlgn="base"/>
            <a:r>
              <a:rPr lang="en-US" dirty="0"/>
              <a:t>READMEs and data dictionaries</a:t>
            </a:r>
          </a:p>
          <a:p>
            <a:pPr lvl="1" fontAlgn="base"/>
            <a:r>
              <a:rPr lang="en-US" dirty="0"/>
              <a:t>EER/UML diagrams</a:t>
            </a:r>
          </a:p>
          <a:p>
            <a:pPr lvl="1" fontAlgn="base"/>
            <a:r>
              <a:rPr lang="en-US" dirty="0"/>
              <a:t>Sankey diagrams</a:t>
            </a:r>
          </a:p>
          <a:p>
            <a:pPr lvl="1" fontAlgn="base"/>
            <a:r>
              <a:rPr lang="en-US" dirty="0"/>
              <a:t>Graph visualizations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DFC8E743-9B5C-624D-9F49-9623675A3F74}"/>
              </a:ext>
            </a:extLst>
          </p:cNvPr>
          <p:cNvPicPr/>
          <p:nvPr/>
        </p:nvPicPr>
        <p:blipFill rotWithShape="1">
          <a:blip r:embed="rId3" cstate="print"/>
          <a:srcRect t="11850" r="-3" b="32477"/>
          <a:stretch/>
        </p:blipFill>
        <p:spPr>
          <a:xfrm>
            <a:off x="7552266" y="10"/>
            <a:ext cx="4639733" cy="2285990"/>
          </a:xfrm>
          <a:prstGeom prst="rect">
            <a:avLst/>
          </a:prstGeom>
        </p:spPr>
      </p:pic>
      <p:pic>
        <p:nvPicPr>
          <p:cNvPr id="4" name="Picture 2" descr="https://lh4.googleusercontent.com/A96rZZykbEf1e0OAbrPIwbnw-qXeVNYWrCKl7TWZSOHNm5k0Pk9UGLRMgDjMY1BK5PPPZMB6AsWMo8MnYcd_7rVsN2IHdm41lKf-P1N8IkvZB-5qAfkfrjIoJo7RcM36Jk8y6rLF">
            <a:extLst>
              <a:ext uri="{FF2B5EF4-FFF2-40B4-BE49-F238E27FC236}">
                <a16:creationId xmlns:a16="http://schemas.microsoft.com/office/drawing/2014/main" id="{9F105AF4-C263-CC4D-9F47-774D40A53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4" r="-3" b="32830"/>
          <a:stretch/>
        </p:blipFill>
        <p:spPr bwMode="auto">
          <a:xfrm>
            <a:off x="7552266" y="2286000"/>
            <a:ext cx="46397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38742-3974-A84E-9A98-1FB0EBA7E154}"/>
              </a:ext>
            </a:extLst>
          </p:cNvPr>
          <p:cNvPicPr/>
          <p:nvPr/>
        </p:nvPicPr>
        <p:blipFill rotWithShape="1">
          <a:blip r:embed="rId5"/>
          <a:srcRect l="4313" r="6891" b="1"/>
          <a:stretch/>
        </p:blipFill>
        <p:spPr>
          <a:xfrm>
            <a:off x="7552266" y="4572001"/>
            <a:ext cx="463973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4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E016-C285-414B-A0CB-0B63016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2) Plan for an information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E4C4-62B7-E64D-BED7-A5421D62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You need to sustain a diverse information </a:t>
            </a:r>
            <a:r>
              <a:rPr lang="en-US" i="1" dirty="0"/>
              <a:t>ecology – not One Database To Rule Them All</a:t>
            </a:r>
          </a:p>
          <a:p>
            <a:r>
              <a:rPr lang="en-US" dirty="0"/>
              <a:t>"Rogue" and "auxiliary" databases are inevitable and necessary and important sites of work, and innovation.</a:t>
            </a:r>
          </a:p>
          <a:p>
            <a:r>
              <a:rPr lang="en-US" dirty="0"/>
              <a:t>Important to work with administrators and IT staff to maintain these, </a:t>
            </a:r>
            <a:r>
              <a:rPr lang="en-US" i="1" dirty="0"/>
              <a:t>if possible.</a:t>
            </a:r>
          </a:p>
          <a:p>
            <a:endParaRPr lang="en-US" dirty="0"/>
          </a:p>
        </p:txBody>
      </p:sp>
      <p:pic>
        <p:nvPicPr>
          <p:cNvPr id="3074" name="Picture 2" descr="Information Ecologies">
            <a:extLst>
              <a:ext uri="{FF2B5EF4-FFF2-40B4-BE49-F238E27FC236}">
                <a16:creationId xmlns:a16="http://schemas.microsoft.com/office/drawing/2014/main" id="{31CC07DD-9C89-C243-826E-619E4035F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33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1E7A-FBA5-664E-A04A-7485AA70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PLan</a:t>
            </a:r>
            <a:r>
              <a:rPr lang="en-US" dirty="0"/>
              <a:t> for Data</a:t>
            </a:r>
            <a:r>
              <a:rPr lang="en-US" i="1" dirty="0"/>
              <a:t>base </a:t>
            </a:r>
            <a:r>
              <a:rPr lang="en-US" dirty="0"/>
              <a:t>Curation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38D2-168A-F44B-B94F-B7CAEB0D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235" y="3380195"/>
            <a:ext cx="2495254" cy="2785947"/>
          </a:xfrm>
        </p:spPr>
        <p:txBody>
          <a:bodyPr/>
          <a:lstStyle/>
          <a:p>
            <a:pPr algn="ctr"/>
            <a:r>
              <a:rPr lang="en-US" dirty="0"/>
              <a:t>Different aspect of data collections need attention, curation at different tempos and times </a:t>
            </a:r>
          </a:p>
          <a:p>
            <a:pPr algn="ctr"/>
            <a:endParaRPr lang="en-US" dirty="0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81E10DF2-0F32-8A44-9C71-D6531523D1ED}"/>
              </a:ext>
            </a:extLst>
          </p:cNvPr>
          <p:cNvSpPr/>
          <p:nvPr/>
        </p:nvSpPr>
        <p:spPr>
          <a:xfrm>
            <a:off x="3287893" y="1981741"/>
            <a:ext cx="3451938" cy="3891852"/>
          </a:xfrm>
          <a:prstGeom prst="can">
            <a:avLst/>
          </a:prstGeom>
          <a:noFill/>
          <a:ln w="53975" cmpd="sng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604FD44C-9326-5E46-A8B5-DA39A63C1658}"/>
              </a:ext>
            </a:extLst>
          </p:cNvPr>
          <p:cNvSpPr/>
          <p:nvPr/>
        </p:nvSpPr>
        <p:spPr>
          <a:xfrm>
            <a:off x="3408002" y="2017681"/>
            <a:ext cx="3195652" cy="3602905"/>
          </a:xfrm>
          <a:prstGeom prst="can">
            <a:avLst/>
          </a:prstGeom>
          <a:noFill/>
          <a:ln w="53975" cmpd="sng">
            <a:solidFill>
              <a:schemeClr val="tx1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471CD28-9F14-E34F-ABC0-787B937A0627}"/>
              </a:ext>
            </a:extLst>
          </p:cNvPr>
          <p:cNvSpPr/>
          <p:nvPr/>
        </p:nvSpPr>
        <p:spPr>
          <a:xfrm>
            <a:off x="3146637" y="1921961"/>
            <a:ext cx="3753340" cy="4231664"/>
          </a:xfrm>
          <a:prstGeom prst="can">
            <a:avLst/>
          </a:prstGeom>
          <a:noFill/>
          <a:ln w="539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EE66C0AD-13CB-5F4B-BD73-A19D72ED74E0}"/>
              </a:ext>
            </a:extLst>
          </p:cNvPr>
          <p:cNvSpPr/>
          <p:nvPr/>
        </p:nvSpPr>
        <p:spPr>
          <a:xfrm>
            <a:off x="2963101" y="1814513"/>
            <a:ext cx="4144965" cy="4673198"/>
          </a:xfrm>
          <a:prstGeom prst="can">
            <a:avLst/>
          </a:prstGeom>
          <a:noFill/>
          <a:ln w="539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6D1D3-BAD3-CF48-A601-AD50F26496D0}"/>
              </a:ext>
            </a:extLst>
          </p:cNvPr>
          <p:cNvSpPr txBox="1"/>
          <p:nvPr/>
        </p:nvSpPr>
        <p:spPr>
          <a:xfrm>
            <a:off x="7366839" y="2239557"/>
            <a:ext cx="39373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Rates of change/durability: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Reports and queries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days – months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Record updates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months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Software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(months- years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Hardware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decades at best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decades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collection (decades?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centuries?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671DA-1EE1-6744-855F-8AF329FB0D9C}"/>
              </a:ext>
            </a:extLst>
          </p:cNvPr>
          <p:cNvSpPr txBox="1"/>
          <p:nvPr/>
        </p:nvSpPr>
        <p:spPr>
          <a:xfrm>
            <a:off x="371475" y="6305596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Brand, 1995</a:t>
            </a:r>
          </a:p>
        </p:txBody>
      </p:sp>
    </p:spTree>
    <p:extLst>
      <p:ext uri="{BB962C8B-B14F-4D97-AF65-F5344CB8AC3E}">
        <p14:creationId xmlns:p14="http://schemas.microsoft.com/office/powerpoint/2010/main" val="2181930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72FC-0E71-7D4B-B9C7-2B46B0DF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D51F-4687-D84A-ACBB-C981E4F5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How best to support</a:t>
            </a:r>
          </a:p>
          <a:p>
            <a:pPr lvl="1"/>
            <a:r>
              <a:rPr lang="en-US" sz="2400" b="1" dirty="0"/>
              <a:t>Non-database databases</a:t>
            </a:r>
          </a:p>
          <a:p>
            <a:pPr lvl="1"/>
            <a:r>
              <a:rPr lang="en-US" sz="2400" dirty="0"/>
              <a:t>Information modeling and "relational thinking"</a:t>
            </a:r>
          </a:p>
          <a:p>
            <a:pPr lvl="1"/>
            <a:r>
              <a:rPr lang="en-US" sz="2400" dirty="0"/>
              <a:t>Reliance on a distributed range of data systems – despite persistent dreams of centrality</a:t>
            </a:r>
          </a:p>
          <a:p>
            <a:r>
              <a:rPr lang="en-US" sz="2400" dirty="0"/>
              <a:t>Moving on to other LAMs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FADDB-9F07-3B4B-9B6E-30FF9269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63" y="692809"/>
            <a:ext cx="7600535" cy="54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6F88-8655-CD41-92A3-E1B58EC9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(Data) Infrastructure doesn't change gracefully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6EB6-4DA8-D24A-AA29-8615FD853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Change = instability! So of course we don't want infrastructural change!</a:t>
            </a:r>
          </a:p>
          <a:p>
            <a:r>
              <a:rPr lang="en-US" dirty="0"/>
              <a:t>When infrastructure DOES change, it's hard, and takes "time and negotiation, and adjustment" (Star and </a:t>
            </a:r>
            <a:r>
              <a:rPr lang="en-US" dirty="0" err="1"/>
              <a:t>Ruhleder</a:t>
            </a:r>
            <a:r>
              <a:rPr lang="en-US" dirty="0"/>
              <a:t>, 1996)</a:t>
            </a:r>
          </a:p>
          <a:p>
            <a:r>
              <a:rPr lang="en-US" dirty="0"/>
              <a:t>Databases are built to support relatively narrow change -- adding new new records, editing individual records, small schema edits.</a:t>
            </a:r>
          </a:p>
          <a:p>
            <a:r>
              <a:rPr lang="en-US" dirty="0"/>
              <a:t>But they don't do well with:</a:t>
            </a:r>
          </a:p>
          <a:p>
            <a:pPr lvl="1"/>
            <a:r>
              <a:rPr lang="en-US" dirty="0"/>
              <a:t>Changes in hardware</a:t>
            </a:r>
          </a:p>
          <a:p>
            <a:pPr lvl="1"/>
            <a:r>
              <a:rPr lang="en-US" dirty="0"/>
              <a:t>Changes in the entire information structure of a data collection (see work by </a:t>
            </a:r>
            <a:r>
              <a:rPr lang="en-US" dirty="0" err="1"/>
              <a:t>Buneman</a:t>
            </a:r>
            <a:r>
              <a:rPr lang="en-US" dirty="0"/>
              <a:t>, Jagadish)</a:t>
            </a:r>
          </a:p>
          <a:p>
            <a:pPr lvl="1"/>
            <a:r>
              <a:rPr lang="en-US" dirty="0"/>
              <a:t>Changes to the information organization </a:t>
            </a:r>
            <a:r>
              <a:rPr lang="en-US" i="1" dirty="0"/>
              <a:t>paradigm. </a:t>
            </a:r>
            <a:endParaRPr lang="en-US" dirty="0"/>
          </a:p>
          <a:p>
            <a:r>
              <a:rPr lang="en-US" dirty="0"/>
              <a:t>"… and yet it moves"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045426A-326D-4262-A31E-8C4D4221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F44A8-7388-8841-9491-B363E408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300" spc="200" dirty="0">
                <a:solidFill>
                  <a:srgbClr val="FFFFFF"/>
                </a:solidFill>
              </a:rPr>
              <a:t>Coping with – and modeling – </a:t>
            </a:r>
            <a:r>
              <a:rPr lang="en-US" sz="4300" spc="200" dirty="0" err="1">
                <a:solidFill>
                  <a:srgbClr val="FFFFFF"/>
                </a:solidFill>
              </a:rPr>
              <a:t>CHange</a:t>
            </a:r>
            <a:endParaRPr lang="en-US" sz="4300" spc="200" dirty="0">
              <a:solidFill>
                <a:srgbClr val="FFFFFF"/>
              </a:solidFill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BD0C197-6F97-4148-BD9F-3BC50E46A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C1D3-92B7-ED47-B73B-F4D86A5A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816403" y="484632"/>
            <a:ext cx="2853577" cy="360218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F6FDB19-8C2A-48D0-8728-5987EDF3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0AD063-56F3-9F43-8332-51B976A63F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310676" y="1087325"/>
            <a:ext cx="3537345" cy="239679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9B89FA-8981-4C79-AEA8-92BBDEB7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2D530B1-6D29-574B-A5EC-3D3357F36B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1587" y="484632"/>
            <a:ext cx="3098618" cy="3602181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F5E87B5-6250-4AF5-88E7-E1D9745E7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1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0F24-ABFF-C845-9D27-E19350FE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Migrating Research Data Collections</a:t>
            </a:r>
            <a:r>
              <a:rPr lang="en-US" sz="5400" dirty="0"/>
              <a:t> </a:t>
            </a:r>
            <a:r>
              <a:rPr lang="en-US" sz="2400" dirty="0"/>
              <a:t>(IMLS Grant #RE-07-18-0118-18)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A2AC-8F95-0042-9AFF-BC2D767F7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/>
              <a:t>To better understand the method and motivating factors underlying research data collection migration – and thereby, better support this work.</a:t>
            </a:r>
          </a:p>
          <a:p>
            <a:pPr lvl="1"/>
            <a:r>
              <a:rPr lang="en-US" dirty="0"/>
              <a:t>Starting with NHMs, then moving on to non-NHM LAMs</a:t>
            </a:r>
          </a:p>
          <a:p>
            <a:r>
              <a:rPr lang="en-US" b="1" dirty="0"/>
              <a:t>Premise</a:t>
            </a:r>
            <a:r>
              <a:rPr lang="en-US" dirty="0"/>
              <a:t>: the strategies that information professionals</a:t>
            </a:r>
            <a:r>
              <a:rPr lang="en-US" b="1" dirty="0"/>
              <a:t> (including you!)</a:t>
            </a:r>
            <a:r>
              <a:rPr lang="en-US" dirty="0"/>
              <a:t> use to keep data systems running (whether through migration, adaptation, or something else) should serve as the basis for software development and best practices in database migration</a:t>
            </a:r>
          </a:p>
          <a:p>
            <a:r>
              <a:rPr lang="en-US" b="1" dirty="0"/>
              <a:t>Method: </a:t>
            </a:r>
            <a:r>
              <a:rPr lang="en-US" dirty="0"/>
              <a:t>Multi-site </a:t>
            </a:r>
            <a:r>
              <a:rPr lang="en-US" b="1" dirty="0"/>
              <a:t>case studies </a:t>
            </a:r>
            <a:r>
              <a:rPr lang="en-US" dirty="0"/>
              <a:t>of NHM data and database migration.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1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597A-865A-D44D-AE3A-E88FA916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1C68-69A3-7F4F-B8A5-E849E302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collections, 32 collections staff, ~54 databases</a:t>
            </a:r>
          </a:p>
          <a:p>
            <a:pPr lvl="1"/>
            <a:r>
              <a:rPr lang="en-US" dirty="0"/>
              <a:t>Qualitative methods – interviews, review of documentation and data structure</a:t>
            </a:r>
          </a:p>
          <a:p>
            <a:pPr lvl="1"/>
            <a:r>
              <a:rPr lang="en-US" dirty="0"/>
              <a:t>Interviews ask about past, current, and anticipated future state of databases</a:t>
            </a:r>
          </a:p>
          <a:p>
            <a:pPr lvl="1"/>
            <a:r>
              <a:rPr lang="en-US" dirty="0"/>
              <a:t>Conduct follow up interviews when possible, ~1 year later.</a:t>
            </a:r>
          </a:p>
          <a:p>
            <a:pPr lvl="1"/>
            <a:r>
              <a:rPr lang="en-US" dirty="0"/>
              <a:t>Based in pilot work from 2014 (finally published in 2018)</a:t>
            </a:r>
          </a:p>
          <a:p>
            <a:r>
              <a:rPr lang="en-US" dirty="0"/>
              <a:t>Names generally changed to protect the innocent</a:t>
            </a:r>
          </a:p>
          <a:p>
            <a:r>
              <a:rPr lang="en-US" dirty="0"/>
              <a:t>Interview transcripts, documentation, and databases (when available) examined to create case reports to </a:t>
            </a:r>
            <a:r>
              <a:rPr lang="en-US" b="1" dirty="0"/>
              <a:t>map migrations and document database histories</a:t>
            </a:r>
          </a:p>
          <a:p>
            <a:r>
              <a:rPr lang="en-US" dirty="0"/>
              <a:t>Working on developing ways of effectively </a:t>
            </a:r>
            <a:r>
              <a:rPr lang="en-US" i="1" dirty="0"/>
              <a:t>communicating</a:t>
            </a:r>
            <a:r>
              <a:rPr lang="en-US" dirty="0"/>
              <a:t> these histories </a:t>
            </a:r>
          </a:p>
        </p:txBody>
      </p:sp>
    </p:spTree>
    <p:extLst>
      <p:ext uri="{BB962C8B-B14F-4D97-AF65-F5344CB8AC3E}">
        <p14:creationId xmlns:p14="http://schemas.microsoft.com/office/powerpoint/2010/main" val="298972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149552-888E-4742-9921-1328DE0069A0}"/>
              </a:ext>
            </a:extLst>
          </p:cNvPr>
          <p:cNvSpPr/>
          <p:nvPr/>
        </p:nvSpPr>
        <p:spPr>
          <a:xfrm>
            <a:off x="3330770" y="4684638"/>
            <a:ext cx="7986804" cy="1673587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2ED90-32C0-7049-B1EC-D1C5690EE2F0}"/>
              </a:ext>
            </a:extLst>
          </p:cNvPr>
          <p:cNvSpPr/>
          <p:nvPr/>
        </p:nvSpPr>
        <p:spPr>
          <a:xfrm>
            <a:off x="3330770" y="2913403"/>
            <a:ext cx="7986804" cy="1673587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9E9E-2F44-B141-A1E5-955AB98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work: Mapping migrations in NHMs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F7D3F9FB-7EA0-5441-B49E-2B954D0B970F}"/>
              </a:ext>
            </a:extLst>
          </p:cNvPr>
          <p:cNvSpPr/>
          <p:nvPr/>
        </p:nvSpPr>
        <p:spPr>
          <a:xfrm>
            <a:off x="3596384" y="3050711"/>
            <a:ext cx="1259174" cy="1229194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Originally paper catalogs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26D3C69-19A8-BB4F-A39C-3E73E5BB0873}"/>
              </a:ext>
            </a:extLst>
          </p:cNvPr>
          <p:cNvSpPr/>
          <p:nvPr/>
        </p:nvSpPr>
        <p:spPr>
          <a:xfrm>
            <a:off x="5121172" y="2951218"/>
            <a:ext cx="1183435" cy="15739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Digitized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Filemaker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Pro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A821BE9-835E-084F-90D5-99FD9A48891E}"/>
              </a:ext>
            </a:extLst>
          </p:cNvPr>
          <p:cNvSpPr/>
          <p:nvPr/>
        </p:nvSpPr>
        <p:spPr>
          <a:xfrm>
            <a:off x="9560765" y="3803964"/>
            <a:ext cx="1259174" cy="15739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Successfully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managed 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Arctos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75CDD-1BC6-E44C-AF17-01E6A6C5F096}"/>
              </a:ext>
            </a:extLst>
          </p:cNvPr>
          <p:cNvSpPr txBox="1"/>
          <p:nvPr/>
        </p:nvSpPr>
        <p:spPr>
          <a:xfrm>
            <a:off x="3770550" y="2390183"/>
            <a:ext cx="221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193BF-70C5-CA4B-93DE-38AFC489D46D}"/>
              </a:ext>
            </a:extLst>
          </p:cNvPr>
          <p:cNvSpPr txBox="1"/>
          <p:nvPr/>
        </p:nvSpPr>
        <p:spPr>
          <a:xfrm>
            <a:off x="6587860" y="2359852"/>
            <a:ext cx="259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At interview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2DCE2-5DCE-5348-BD45-39AFCF4854B7}"/>
              </a:ext>
            </a:extLst>
          </p:cNvPr>
          <p:cNvSpPr txBox="1"/>
          <p:nvPr/>
        </p:nvSpPr>
        <p:spPr>
          <a:xfrm>
            <a:off x="9501593" y="2390183"/>
            <a:ext cx="1301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Current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90B494DF-2753-134A-A75F-28806471AA68}"/>
              </a:ext>
            </a:extLst>
          </p:cNvPr>
          <p:cNvSpPr/>
          <p:nvPr/>
        </p:nvSpPr>
        <p:spPr>
          <a:xfrm>
            <a:off x="3596384" y="4908139"/>
            <a:ext cx="1259174" cy="1229194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Originally paper catalogs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83EAD521-6638-FC40-BF56-66D65A9F3140}"/>
              </a:ext>
            </a:extLst>
          </p:cNvPr>
          <p:cNvSpPr/>
          <p:nvPr/>
        </p:nvSpPr>
        <p:spPr>
          <a:xfrm>
            <a:off x="5121172" y="4751494"/>
            <a:ext cx="1183435" cy="15739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Digitized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Filemaker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FFB7E-0136-CF46-8B40-E5533B5FF4F5}"/>
              </a:ext>
            </a:extLst>
          </p:cNvPr>
          <p:cNvSpPr txBox="1"/>
          <p:nvPr/>
        </p:nvSpPr>
        <p:spPr>
          <a:xfrm>
            <a:off x="911079" y="1983474"/>
            <a:ext cx="625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Case: Invertebrate Zoology Collections at "Mountain University"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212A9-CE2D-1248-836A-D32C4E29519A}"/>
              </a:ext>
            </a:extLst>
          </p:cNvPr>
          <p:cNvSpPr txBox="1"/>
          <p:nvPr/>
        </p:nvSpPr>
        <p:spPr>
          <a:xfrm>
            <a:off x="834696" y="348064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Mollusk Collections</a:t>
            </a: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0791EAA0-6777-CE46-B926-C990CD75C999}"/>
              </a:ext>
            </a:extLst>
          </p:cNvPr>
          <p:cNvSpPr/>
          <p:nvPr/>
        </p:nvSpPr>
        <p:spPr>
          <a:xfrm>
            <a:off x="7257273" y="3091934"/>
            <a:ext cx="1259174" cy="1229194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Stored in Excel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FB0957E4-1899-F649-B459-B23F5E488054}"/>
              </a:ext>
            </a:extLst>
          </p:cNvPr>
          <p:cNvSpPr/>
          <p:nvPr/>
        </p:nvSpPr>
        <p:spPr>
          <a:xfrm>
            <a:off x="7319573" y="4837090"/>
            <a:ext cx="1259174" cy="1229194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Stored in Excel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540974-B0F7-A14A-B6BA-62793EFE5547}"/>
              </a:ext>
            </a:extLst>
          </p:cNvPr>
          <p:cNvSpPr txBox="1"/>
          <p:nvPr/>
        </p:nvSpPr>
        <p:spPr>
          <a:xfrm>
            <a:off x="919081" y="5073346"/>
            <a:ext cx="241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Non-mollusk Invertebrate Collections</a:t>
            </a:r>
          </a:p>
        </p:txBody>
      </p:sp>
      <p:pic>
        <p:nvPicPr>
          <p:cNvPr id="5122" name="Picture 2" descr="Image result for mollusk">
            <a:extLst>
              <a:ext uri="{FF2B5EF4-FFF2-40B4-BE49-F238E27FC236}">
                <a16:creationId xmlns:a16="http://schemas.microsoft.com/office/drawing/2014/main" id="{F3AA5F07-3082-7F4F-867F-57E23370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547" y="3869311"/>
            <a:ext cx="926931" cy="6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squid is a type of invertebrate animal">
            <a:extLst>
              <a:ext uri="{FF2B5EF4-FFF2-40B4-BE49-F238E27FC236}">
                <a16:creationId xmlns:a16="http://schemas.microsoft.com/office/drawing/2014/main" id="{357935C6-8F76-E74D-B77A-8BD9BE9C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181" y="5719677"/>
            <a:ext cx="1167164" cy="5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190DDA-7944-ED49-90B4-6DA80A7E8173}"/>
              </a:ext>
            </a:extLst>
          </p:cNvPr>
          <p:cNvSpPr/>
          <p:nvPr/>
        </p:nvSpPr>
        <p:spPr>
          <a:xfrm>
            <a:off x="8073369" y="6455873"/>
            <a:ext cx="3425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(For more, see Thomer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103751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A52E812-7196-D041-B03B-770A3EF19A9D}"/>
              </a:ext>
            </a:extLst>
          </p:cNvPr>
          <p:cNvSpPr/>
          <p:nvPr/>
        </p:nvSpPr>
        <p:spPr>
          <a:xfrm>
            <a:off x="9744504" y="3121395"/>
            <a:ext cx="1761696" cy="332827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2ED90-32C0-7049-B1EC-D1C5690EE2F0}"/>
              </a:ext>
            </a:extLst>
          </p:cNvPr>
          <p:cNvSpPr/>
          <p:nvPr/>
        </p:nvSpPr>
        <p:spPr>
          <a:xfrm>
            <a:off x="624840" y="3121395"/>
            <a:ext cx="6027876" cy="3335133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26AA61-4831-B642-97B3-6E1D9883176E}"/>
              </a:ext>
            </a:extLst>
          </p:cNvPr>
          <p:cNvGrpSpPr/>
          <p:nvPr/>
        </p:nvGrpSpPr>
        <p:grpSpPr>
          <a:xfrm>
            <a:off x="777802" y="3999144"/>
            <a:ext cx="1732060" cy="1325933"/>
            <a:chOff x="777802" y="3999144"/>
            <a:chExt cx="1732060" cy="1325933"/>
          </a:xfrm>
        </p:grpSpPr>
        <p:sp>
          <p:nvSpPr>
            <p:cNvPr id="24" name="Folded Corner 23">
              <a:extLst>
                <a:ext uri="{FF2B5EF4-FFF2-40B4-BE49-F238E27FC236}">
                  <a16:creationId xmlns:a16="http://schemas.microsoft.com/office/drawing/2014/main" id="{3990E2B2-39FD-C642-8CE3-A6B352824C69}"/>
                </a:ext>
              </a:extLst>
            </p:cNvPr>
            <p:cNvSpPr/>
            <p:nvPr/>
          </p:nvSpPr>
          <p:spPr>
            <a:xfrm>
              <a:off x="1124771" y="4292658"/>
              <a:ext cx="1385091" cy="866045"/>
            </a:xfrm>
            <a:prstGeom prst="foldedCorne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4245BC16-D48E-1E4C-AA0C-675F992BB0F4}"/>
                </a:ext>
              </a:extLst>
            </p:cNvPr>
            <p:cNvSpPr/>
            <p:nvPr/>
          </p:nvSpPr>
          <p:spPr>
            <a:xfrm>
              <a:off x="1001649" y="4537763"/>
              <a:ext cx="1385091" cy="787314"/>
            </a:xfrm>
            <a:prstGeom prst="foldedCorne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" name="Folded Corner 4">
              <a:extLst>
                <a:ext uri="{FF2B5EF4-FFF2-40B4-BE49-F238E27FC236}">
                  <a16:creationId xmlns:a16="http://schemas.microsoft.com/office/drawing/2014/main" id="{F7D3F9FB-7EA0-5441-B49E-2B954D0B970F}"/>
                </a:ext>
              </a:extLst>
            </p:cNvPr>
            <p:cNvSpPr/>
            <p:nvPr/>
          </p:nvSpPr>
          <p:spPr>
            <a:xfrm>
              <a:off x="777802" y="3999144"/>
              <a:ext cx="1523600" cy="1159559"/>
            </a:xfrm>
            <a:prstGeom prst="foldedCorne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Originally paper card catalog</a:t>
              </a:r>
            </a:p>
          </p:txBody>
        </p:sp>
      </p:grpSp>
      <p:sp>
        <p:nvSpPr>
          <p:cNvPr id="6" name="Can 5">
            <a:extLst>
              <a:ext uri="{FF2B5EF4-FFF2-40B4-BE49-F238E27FC236}">
                <a16:creationId xmlns:a16="http://schemas.microsoft.com/office/drawing/2014/main" id="{826D3C69-19A8-BB4F-A39C-3E73E5BB0873}"/>
              </a:ext>
            </a:extLst>
          </p:cNvPr>
          <p:cNvSpPr/>
          <p:nvPr/>
        </p:nvSpPr>
        <p:spPr>
          <a:xfrm>
            <a:off x="2625346" y="3938696"/>
            <a:ext cx="1183435" cy="15739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Digitized at some unknown point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A821BE9-835E-084F-90D5-99FD9A48891E}"/>
              </a:ext>
            </a:extLst>
          </p:cNvPr>
          <p:cNvSpPr/>
          <p:nvPr/>
        </p:nvSpPr>
        <p:spPr>
          <a:xfrm>
            <a:off x="10033205" y="3803964"/>
            <a:ext cx="1183435" cy="15739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Custom Microsoft SQL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75CDD-1BC6-E44C-AF17-01E6A6C5F096}"/>
              </a:ext>
            </a:extLst>
          </p:cNvPr>
          <p:cNvSpPr txBox="1"/>
          <p:nvPr/>
        </p:nvSpPr>
        <p:spPr>
          <a:xfrm>
            <a:off x="2485137" y="2634965"/>
            <a:ext cx="221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2DCE2-5DCE-5348-BD45-39AFCF4854B7}"/>
              </a:ext>
            </a:extLst>
          </p:cNvPr>
          <p:cNvSpPr txBox="1"/>
          <p:nvPr/>
        </p:nvSpPr>
        <p:spPr>
          <a:xfrm>
            <a:off x="9974033" y="2634965"/>
            <a:ext cx="1301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Current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3D72CC10-E663-C642-AAD2-F81BFCE86152}"/>
              </a:ext>
            </a:extLst>
          </p:cNvPr>
          <p:cNvSpPr/>
          <p:nvPr/>
        </p:nvSpPr>
        <p:spPr>
          <a:xfrm>
            <a:off x="5256430" y="3931039"/>
            <a:ext cx="1183435" cy="15739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Unsuccessful migration to Specify</a:t>
            </a: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0791EAA0-6777-CE46-B926-C990CD75C999}"/>
              </a:ext>
            </a:extLst>
          </p:cNvPr>
          <p:cNvSpPr/>
          <p:nvPr/>
        </p:nvSpPr>
        <p:spPr>
          <a:xfrm>
            <a:off x="7074206" y="3527535"/>
            <a:ext cx="1512108" cy="1041265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Each table of relational database</a:t>
            </a:r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52C8AF8F-E795-7C49-A40D-02A7EEAE332A}"/>
              </a:ext>
            </a:extLst>
          </p:cNvPr>
          <p:cNvSpPr/>
          <p:nvPr/>
        </p:nvSpPr>
        <p:spPr>
          <a:xfrm>
            <a:off x="7468251" y="4386218"/>
            <a:ext cx="1388013" cy="772485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stored as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837E8805-24C0-DF47-871B-D3866B849945}"/>
              </a:ext>
            </a:extLst>
          </p:cNvPr>
          <p:cNvSpPr/>
          <p:nvPr/>
        </p:nvSpPr>
        <p:spPr>
          <a:xfrm>
            <a:off x="3943862" y="3931039"/>
            <a:ext cx="1183435" cy="157396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Migrated to Access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FFB7E-0136-CF46-8B40-E5533B5FF4F5}"/>
              </a:ext>
            </a:extLst>
          </p:cNvPr>
          <p:cNvSpPr txBox="1"/>
          <p:nvPr/>
        </p:nvSpPr>
        <p:spPr>
          <a:xfrm>
            <a:off x="1001648" y="1939822"/>
            <a:ext cx="78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Case: </a:t>
            </a:r>
            <a:r>
              <a:rPr lang="en-US" i="1" dirty="0">
                <a:solidFill>
                  <a:prstClr val="black"/>
                </a:solidFill>
                <a:latin typeface="Tw Cen MT" panose="020B0602020104020603"/>
              </a:rPr>
              <a:t>M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ineralogy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Collections at "Prairie University"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9E9E-2F44-B141-A1E5-955AB98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work: Mapping migrations in NHMs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6A76E6-33BD-494F-A62D-33AD30232EDA}"/>
              </a:ext>
            </a:extLst>
          </p:cNvPr>
          <p:cNvSpPr txBox="1"/>
          <p:nvPr/>
        </p:nvSpPr>
        <p:spPr>
          <a:xfrm>
            <a:off x="2697480" y="701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5F270DC2-B59B-324E-9976-24AF422197B0}"/>
              </a:ext>
            </a:extLst>
          </p:cNvPr>
          <p:cNvSpPr/>
          <p:nvPr/>
        </p:nvSpPr>
        <p:spPr>
          <a:xfrm>
            <a:off x="7666465" y="4986189"/>
            <a:ext cx="1512108" cy="1041264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separate Excel file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9AB55D-AB4C-E547-B114-CA516AEBB4A2}"/>
              </a:ext>
            </a:extLst>
          </p:cNvPr>
          <p:cNvSpPr/>
          <p:nvPr/>
        </p:nvSpPr>
        <p:spPr>
          <a:xfrm>
            <a:off x="8073369" y="6455873"/>
            <a:ext cx="3425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(For more, see Thomer et al., 2018)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689CB7-6F9F-6447-B616-164256921900}"/>
              </a:ext>
            </a:extLst>
          </p:cNvPr>
          <p:cNvSpPr txBox="1"/>
          <p:nvPr/>
        </p:nvSpPr>
        <p:spPr>
          <a:xfrm>
            <a:off x="6822774" y="2634965"/>
            <a:ext cx="259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At interview</a:t>
            </a:r>
          </a:p>
        </p:txBody>
      </p:sp>
      <p:pic>
        <p:nvPicPr>
          <p:cNvPr id="2050" name="Picture 2" descr="Image result for mineral">
            <a:extLst>
              <a:ext uri="{FF2B5EF4-FFF2-40B4-BE49-F238E27FC236}">
                <a16:creationId xmlns:a16="http://schemas.microsoft.com/office/drawing/2014/main" id="{8030A6FC-EA15-2943-8CA6-8269D6D3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13" y="2344044"/>
            <a:ext cx="1014093" cy="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2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3" grpId="0" animBg="1"/>
      <p:bldP spid="16" grpId="0" animBg="1"/>
      <p:bldP spid="28" grpId="0" animBg="1"/>
      <p:bldP spid="22" grpId="0" animBg="1"/>
      <p:bldP spid="2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1983</Words>
  <Application>Microsoft Macintosh PowerPoint</Application>
  <PresentationFormat>Widescreen</PresentationFormat>
  <Paragraphs>250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Tw Cen MT</vt:lpstr>
      <vt:lpstr>Tw Cen MT Condensed</vt:lpstr>
      <vt:lpstr>Wingdings 3</vt:lpstr>
      <vt:lpstr>Integral</vt:lpstr>
      <vt:lpstr>Practical and meta- challenges in modeling database migrations:  case study of the University of Michigan  MatThaei Botanical Gardens and Nichols Arboretum</vt:lpstr>
      <vt:lpstr>Change over time: Not just in the natural world</vt:lpstr>
      <vt:lpstr>Change over time?</vt:lpstr>
      <vt:lpstr>(Data) Infrastructure doesn't change gracefully</vt:lpstr>
      <vt:lpstr>Coping with – and modeling – CHange</vt:lpstr>
      <vt:lpstr>Migrating Research Data Collections (IMLS Grant #RE-07-18-0118-18)</vt:lpstr>
      <vt:lpstr>Cases to date</vt:lpstr>
      <vt:lpstr>Pilot work: Mapping migrations in NHMs</vt:lpstr>
      <vt:lpstr>Pilot work: Mapping migrations in NHMs</vt:lpstr>
      <vt:lpstr>Pilot work: Mapping migrations in NHMs</vt:lpstr>
      <vt:lpstr>Current work: The Matthaei Botanical Gardens and Nichols Arboretum</vt:lpstr>
      <vt:lpstr>PowerPoint Presentation</vt:lpstr>
      <vt:lpstr>Practical issues for the MBGNA</vt:lpstr>
      <vt:lpstr>Meta-issues for us as researchers</vt:lpstr>
      <vt:lpstr>PowerPoint Presentation</vt:lpstr>
      <vt:lpstr>GraphViz</vt:lpstr>
      <vt:lpstr>PowerPoint Presentation</vt:lpstr>
      <vt:lpstr>PowerPoint Presentation</vt:lpstr>
      <vt:lpstr>PowerPoint Presentation</vt:lpstr>
      <vt:lpstr>Sankey Diagram</vt:lpstr>
      <vt:lpstr>Strengths, weaknesses</vt:lpstr>
      <vt:lpstr>Future work, open questions</vt:lpstr>
      <vt:lpstr>Thank you!</vt:lpstr>
      <vt:lpstr>4 Emergent trends In maintenance, migration and adaptation</vt:lpstr>
      <vt:lpstr>Migration work never ends</vt:lpstr>
      <vt:lpstr>Silo-ization and De-Silo-ization</vt:lpstr>
      <vt:lpstr>Databases with “perverse capabilities"</vt:lpstr>
      <vt:lpstr>Rogue, auxiliary, and other-than-official databases</vt:lpstr>
      <vt:lpstr>So what do we do?</vt:lpstr>
      <vt:lpstr>1) Document your migrations!</vt:lpstr>
      <vt:lpstr>2) Plan for an information ecology</vt:lpstr>
      <vt:lpstr>3) PLan for Database Curation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Maintenance, migration, and adaptation:  developing best practices for the curation of natural history collections databases</dc:title>
  <dc:creator>Thomer, Andrea Karoline</dc:creator>
  <cp:lastModifiedBy>Thomer, Andrea Karoline</cp:lastModifiedBy>
  <cp:revision>39</cp:revision>
  <dcterms:created xsi:type="dcterms:W3CDTF">2019-05-30T13:20:56Z</dcterms:created>
  <dcterms:modified xsi:type="dcterms:W3CDTF">2019-06-06T13:52:43Z</dcterms:modified>
</cp:coreProperties>
</file>